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10287000" cx="18288000"/>
  <p:notesSz cx="6858000" cy="9144000"/>
  <p:embeddedFontLst>
    <p:embeddedFont>
      <p:font typeface="Halant"/>
      <p:bold r:id="rId12"/>
    </p:embeddedFont>
    <p:embeddedFont>
      <p:font typeface="Inter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Inter-regular.fntdata"/><Relationship Id="rId12" Type="http://schemas.openxmlformats.org/officeDocument/2006/relationships/font" Target="fonts/Halant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Inter-italic.fntdata"/><Relationship Id="rId14" Type="http://schemas.openxmlformats.org/officeDocument/2006/relationships/font" Target="fonts/Inter-bold.fntdata"/><Relationship Id="rId16" Type="http://schemas.openxmlformats.org/officeDocument/2006/relationships/font" Target="fonts/Inter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" name="Google Shape;103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27887a6bb36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3" name="Google Shape;123;g27887a6bb36_1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2edc1e8ce99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3" name="Google Shape;163;g2edc1e8ce99_0_2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2edc1e8ce99_0_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6" name="Google Shape;186;g2edc1e8ce99_0_7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g28ac4e385f6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7" name="Google Shape;207;g28ac4e385f6_0_2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3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8" name="Google Shape;18;p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5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6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6" name="Google Shape;36;p6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7" name="Google Shape;37;p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7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7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4" name="Google Shape;44;p7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7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6" name="Google Shape;46;p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7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1" Type="http://schemas.openxmlformats.org/officeDocument/2006/relationships/image" Target="../media/image12.png"/><Relationship Id="rId10" Type="http://schemas.openxmlformats.org/officeDocument/2006/relationships/image" Target="../media/image5.png"/><Relationship Id="rId13" Type="http://schemas.openxmlformats.org/officeDocument/2006/relationships/image" Target="../media/image14.png"/><Relationship Id="rId1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8.png"/><Relationship Id="rId4" Type="http://schemas.openxmlformats.org/officeDocument/2006/relationships/image" Target="../media/image11.png"/><Relationship Id="rId9" Type="http://schemas.openxmlformats.org/officeDocument/2006/relationships/image" Target="../media/image13.png"/><Relationship Id="rId5" Type="http://schemas.openxmlformats.org/officeDocument/2006/relationships/image" Target="../media/image1.png"/><Relationship Id="rId6" Type="http://schemas.openxmlformats.org/officeDocument/2006/relationships/image" Target="../media/image3.png"/><Relationship Id="rId7" Type="http://schemas.openxmlformats.org/officeDocument/2006/relationships/image" Target="../media/image17.png"/><Relationship Id="rId8" Type="http://schemas.openxmlformats.org/officeDocument/2006/relationships/image" Target="../media/image18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png"/><Relationship Id="rId4" Type="http://schemas.openxmlformats.org/officeDocument/2006/relationships/image" Target="../media/image2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png"/><Relationship Id="rId4" Type="http://schemas.openxmlformats.org/officeDocument/2006/relationships/image" Target="../media/image19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.png"/><Relationship Id="rId4" Type="http://schemas.openxmlformats.org/officeDocument/2006/relationships/image" Target="../media/image16.png"/><Relationship Id="rId5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" name="Google Shape;84;p13"/>
          <p:cNvGrpSpPr/>
          <p:nvPr/>
        </p:nvGrpSpPr>
        <p:grpSpPr>
          <a:xfrm>
            <a:off x="-31071" y="-180826"/>
            <a:ext cx="4239084" cy="10467826"/>
            <a:chOff x="0" y="-241102"/>
            <a:chExt cx="5652112" cy="13957102"/>
          </a:xfrm>
        </p:grpSpPr>
        <p:grpSp>
          <p:nvGrpSpPr>
            <p:cNvPr id="85" name="Google Shape;85;p13"/>
            <p:cNvGrpSpPr/>
            <p:nvPr/>
          </p:nvGrpSpPr>
          <p:grpSpPr>
            <a:xfrm>
              <a:off x="2826056" y="-241102"/>
              <a:ext cx="2826056" cy="13957102"/>
              <a:chOff x="0" y="-47625"/>
              <a:chExt cx="558233" cy="2756958"/>
            </a:xfrm>
          </p:grpSpPr>
          <p:sp>
            <p:nvSpPr>
              <p:cNvPr id="86" name="Google Shape;86;p13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</p:sp>
          <p:sp>
            <p:nvSpPr>
              <p:cNvPr id="87" name="Google Shape;87;p13"/>
              <p:cNvSpPr txBox="1"/>
              <p:nvPr/>
            </p:nvSpPr>
            <p:spPr>
              <a:xfrm>
                <a:off x="0" y="-47625"/>
                <a:ext cx="558233" cy="275695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88" name="Google Shape;88;p13"/>
            <p:cNvGrpSpPr/>
            <p:nvPr/>
          </p:nvGrpSpPr>
          <p:grpSpPr>
            <a:xfrm>
              <a:off x="1413028" y="-241102"/>
              <a:ext cx="2826056" cy="13957102"/>
              <a:chOff x="0" y="-47625"/>
              <a:chExt cx="558233" cy="2756958"/>
            </a:xfrm>
          </p:grpSpPr>
          <p:sp>
            <p:nvSpPr>
              <p:cNvPr id="89" name="Google Shape;89;p13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</p:sp>
          <p:sp>
            <p:nvSpPr>
              <p:cNvPr id="90" name="Google Shape;90;p13"/>
              <p:cNvSpPr txBox="1"/>
              <p:nvPr/>
            </p:nvSpPr>
            <p:spPr>
              <a:xfrm>
                <a:off x="0" y="-47625"/>
                <a:ext cx="558233" cy="275695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91" name="Google Shape;91;p13"/>
            <p:cNvGrpSpPr/>
            <p:nvPr/>
          </p:nvGrpSpPr>
          <p:grpSpPr>
            <a:xfrm>
              <a:off x="0" y="-241102"/>
              <a:ext cx="2826056" cy="13957102"/>
              <a:chOff x="0" y="-47625"/>
              <a:chExt cx="558233" cy="2756958"/>
            </a:xfrm>
          </p:grpSpPr>
          <p:sp>
            <p:nvSpPr>
              <p:cNvPr id="92" name="Google Shape;92;p13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6484F3"/>
              </a:solidFill>
              <a:ln>
                <a:noFill/>
              </a:ln>
            </p:spPr>
          </p:sp>
          <p:sp>
            <p:nvSpPr>
              <p:cNvPr id="93" name="Google Shape;93;p13"/>
              <p:cNvSpPr txBox="1"/>
              <p:nvPr/>
            </p:nvSpPr>
            <p:spPr>
              <a:xfrm>
                <a:off x="0" y="-47625"/>
                <a:ext cx="558233" cy="275695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94" name="Google Shape;94;p13"/>
          <p:cNvSpPr/>
          <p:nvPr/>
        </p:nvSpPr>
        <p:spPr>
          <a:xfrm>
            <a:off x="12646898" y="-210192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95" name="Google Shape;95;p13"/>
          <p:cNvSpPr txBox="1"/>
          <p:nvPr/>
        </p:nvSpPr>
        <p:spPr>
          <a:xfrm>
            <a:off x="4284200" y="7319975"/>
            <a:ext cx="14079900" cy="88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5735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Unit 1: Global Exchange &amp; Societies</a:t>
            </a:r>
            <a:endParaRPr/>
          </a:p>
        </p:txBody>
      </p:sp>
      <p:sp>
        <p:nvSpPr>
          <p:cNvPr id="96" name="Google Shape;96;p13"/>
          <p:cNvSpPr/>
          <p:nvPr/>
        </p:nvSpPr>
        <p:spPr>
          <a:xfrm>
            <a:off x="11118095" y="9258300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97" name="Google Shape;97;p13"/>
          <p:cNvSpPr txBox="1"/>
          <p:nvPr/>
        </p:nvSpPr>
        <p:spPr>
          <a:xfrm rot="-5400000">
            <a:off x="-2830777" y="4935804"/>
            <a:ext cx="68820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700" u="none" cap="none" strike="noStrike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© Thinking Nation </a:t>
            </a:r>
            <a:r>
              <a:rPr b="1" lang="en-US" sz="27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2025</a:t>
            </a:r>
            <a:endParaRPr/>
          </a:p>
        </p:txBody>
      </p:sp>
      <p:cxnSp>
        <p:nvCxnSpPr>
          <p:cNvPr id="98" name="Google Shape;98;p13"/>
          <p:cNvCxnSpPr/>
          <p:nvPr/>
        </p:nvCxnSpPr>
        <p:spPr>
          <a:xfrm flipH="1" rot="10800000">
            <a:off x="653933" y="-2969"/>
            <a:ext cx="3600" cy="28959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99" name="Google Shape;99;p13"/>
          <p:cNvCxnSpPr/>
          <p:nvPr/>
        </p:nvCxnSpPr>
        <p:spPr>
          <a:xfrm rot="10800000">
            <a:off x="643893" y="7289297"/>
            <a:ext cx="5400" cy="29976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00" name="Google Shape;100;p13"/>
          <p:cNvSpPr txBox="1"/>
          <p:nvPr/>
        </p:nvSpPr>
        <p:spPr>
          <a:xfrm>
            <a:off x="4207988" y="1903303"/>
            <a:ext cx="14079900" cy="5540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19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INTRODUCTION</a:t>
            </a:r>
            <a:endParaRPr b="1" sz="11999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19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TO FORMATIVE ASSESSMENTS</a:t>
            </a:r>
            <a:endParaRPr sz="1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4"/>
          <p:cNvSpPr/>
          <p:nvPr/>
        </p:nvSpPr>
        <p:spPr>
          <a:xfrm>
            <a:off x="12982861" y="6704153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06" name="Google Shape;106;p14"/>
          <p:cNvSpPr txBox="1"/>
          <p:nvPr/>
        </p:nvSpPr>
        <p:spPr>
          <a:xfrm>
            <a:off x="2553980" y="876300"/>
            <a:ext cx="13179900" cy="13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PURPOSE</a:t>
            </a:r>
            <a:endParaRPr/>
          </a:p>
        </p:txBody>
      </p:sp>
      <p:grpSp>
        <p:nvGrpSpPr>
          <p:cNvPr id="107" name="Google Shape;107;p14"/>
          <p:cNvGrpSpPr/>
          <p:nvPr/>
        </p:nvGrpSpPr>
        <p:grpSpPr>
          <a:xfrm>
            <a:off x="15859155" y="-98041"/>
            <a:ext cx="1562626" cy="1771266"/>
            <a:chOff x="0" y="-130721"/>
            <a:chExt cx="2083500" cy="2361688"/>
          </a:xfrm>
        </p:grpSpPr>
        <p:grpSp>
          <p:nvGrpSpPr>
            <p:cNvPr id="108" name="Google Shape;108;p14"/>
            <p:cNvGrpSpPr/>
            <p:nvPr/>
          </p:nvGrpSpPr>
          <p:grpSpPr>
            <a:xfrm>
              <a:off x="75599" y="-130721"/>
              <a:ext cx="1932284" cy="2361688"/>
              <a:chOff x="0" y="-47625"/>
              <a:chExt cx="703982" cy="860425"/>
            </a:xfrm>
          </p:grpSpPr>
          <p:sp>
            <p:nvSpPr>
              <p:cNvPr id="109" name="Google Shape;109;p14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F1AF4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0" name="Google Shape;110;p14"/>
              <p:cNvSpPr txBox="1"/>
              <p:nvPr/>
            </p:nvSpPr>
            <p:spPr>
              <a:xfrm>
                <a:off x="0" y="-47625"/>
                <a:ext cx="703982" cy="7334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11" name="Google Shape;111;p14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chemeClr val="dk1"/>
                  </a:solidFill>
                  <a:latin typeface="Halant"/>
                  <a:ea typeface="Halant"/>
                  <a:cs typeface="Halant"/>
                  <a:sym typeface="Halant"/>
                </a:rPr>
                <a:t>1</a:t>
              </a:r>
              <a:endParaRPr>
                <a:solidFill>
                  <a:schemeClr val="dk1"/>
                </a:solidFill>
              </a:endParaRPr>
            </a:p>
          </p:txBody>
        </p:sp>
      </p:grpSp>
      <p:sp>
        <p:nvSpPr>
          <p:cNvPr id="112" name="Google Shape;112;p14"/>
          <p:cNvSpPr/>
          <p:nvPr/>
        </p:nvSpPr>
        <p:spPr>
          <a:xfrm>
            <a:off x="-3482681" y="-210192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13" name="Google Shape;113;p14"/>
          <p:cNvSpPr txBox="1"/>
          <p:nvPr/>
        </p:nvSpPr>
        <p:spPr>
          <a:xfrm>
            <a:off x="1209677" y="2895975"/>
            <a:ext cx="15465300" cy="22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478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To provide a quick opportunity to check </a:t>
            </a:r>
            <a:r>
              <a:rPr i="1" lang="en-US" sz="478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understanding</a:t>
            </a:r>
            <a:r>
              <a:rPr i="1" lang="en-US" sz="478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 of content and application of Disciplinary Thinking Skills</a:t>
            </a:r>
            <a:endParaRPr i="1" sz="2000"/>
          </a:p>
        </p:txBody>
      </p:sp>
      <p:grpSp>
        <p:nvGrpSpPr>
          <p:cNvPr id="114" name="Google Shape;114;p14"/>
          <p:cNvGrpSpPr/>
          <p:nvPr/>
        </p:nvGrpSpPr>
        <p:grpSpPr>
          <a:xfrm>
            <a:off x="-254016" y="9230009"/>
            <a:ext cx="18796033" cy="937061"/>
            <a:chOff x="204" y="0"/>
            <a:chExt cx="25061377" cy="1249415"/>
          </a:xfrm>
        </p:grpSpPr>
        <p:grpSp>
          <p:nvGrpSpPr>
            <p:cNvPr id="115" name="Google Shape;115;p14"/>
            <p:cNvGrpSpPr/>
            <p:nvPr/>
          </p:nvGrpSpPr>
          <p:grpSpPr>
            <a:xfrm rot="5400000">
              <a:off x="12002626" y="-11663734"/>
              <a:ext cx="1249415" cy="24576881"/>
              <a:chOff x="0" y="-38100"/>
              <a:chExt cx="246798" cy="4854693"/>
            </a:xfrm>
          </p:grpSpPr>
          <p:sp>
            <p:nvSpPr>
              <p:cNvPr id="116" name="Google Shape;116;p14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17" name="Google Shape;117;p14"/>
              <p:cNvSpPr txBox="1"/>
              <p:nvPr/>
            </p:nvSpPr>
            <p:spPr>
              <a:xfrm>
                <a:off x="0" y="-38100"/>
                <a:ext cx="246798" cy="485469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18" name="Google Shape;118;p14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119" name="Google Shape;119;p14"/>
            <p:cNvCxnSpPr/>
            <p:nvPr/>
          </p:nvCxnSpPr>
          <p:spPr>
            <a:xfrm>
              <a:off x="204" y="612007"/>
              <a:ext cx="9473686" cy="254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20" name="Google Shape;120;p14"/>
            <p:cNvCxnSpPr/>
            <p:nvPr/>
          </p:nvCxnSpPr>
          <p:spPr>
            <a:xfrm>
              <a:off x="15587895" y="612007"/>
              <a:ext cx="9473686" cy="254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5"/>
          <p:cNvSpPr/>
          <p:nvPr/>
        </p:nvSpPr>
        <p:spPr>
          <a:xfrm>
            <a:off x="13764167" y="6571628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26" name="Google Shape;126;p15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127" name="Google Shape;127;p15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28" name="Google Shape;128;p15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E95C3D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9" name="Google Shape;129;p15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30" name="Google Shape;130;p15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</a:t>
              </a:r>
              <a:endParaRPr/>
            </a:p>
          </p:txBody>
        </p:sp>
      </p:grpSp>
      <p:sp>
        <p:nvSpPr>
          <p:cNvPr id="131" name="Google Shape;131;p15"/>
          <p:cNvSpPr/>
          <p:nvPr/>
        </p:nvSpPr>
        <p:spPr>
          <a:xfrm>
            <a:off x="-2628900" y="-1449083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32" name="Google Shape;132;p15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133" name="Google Shape;133;p15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34" name="Google Shape;134;p15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35" name="Google Shape;135;p15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36" name="Google Shape;136;p15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137" name="Google Shape;137;p15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38" name="Google Shape;138;p15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39" name="Google Shape;139;p15"/>
          <p:cNvSpPr txBox="1"/>
          <p:nvPr/>
        </p:nvSpPr>
        <p:spPr>
          <a:xfrm>
            <a:off x="2553980" y="1562100"/>
            <a:ext cx="13179900" cy="215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0" name="Google Shape;140;p15"/>
          <p:cNvSpPr txBox="1"/>
          <p:nvPr/>
        </p:nvSpPr>
        <p:spPr>
          <a:xfrm>
            <a:off x="2553980" y="266700"/>
            <a:ext cx="13179900" cy="261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DISCIPLINARY THINKING SKILLS</a:t>
            </a:r>
            <a:endParaRPr/>
          </a:p>
        </p:txBody>
      </p:sp>
      <p:pic>
        <p:nvPicPr>
          <p:cNvPr id="141" name="Google Shape;14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99368" y="3220487"/>
            <a:ext cx="1978673" cy="2065368"/>
          </a:xfrm>
          <a:prstGeom prst="rect">
            <a:avLst/>
          </a:prstGeom>
          <a:noFill/>
          <a:ln>
            <a:noFill/>
          </a:ln>
        </p:spPr>
      </p:pic>
      <p:pic>
        <p:nvPicPr>
          <p:cNvPr id="142" name="Google Shape;142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535280" y="3171422"/>
            <a:ext cx="2063278" cy="21536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" name="Google Shape;143;p1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915388" y="3034126"/>
            <a:ext cx="2300036" cy="24008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Google Shape;144;p15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0532179" y="3220484"/>
            <a:ext cx="1978673" cy="2065367"/>
          </a:xfrm>
          <a:prstGeom prst="rect">
            <a:avLst/>
          </a:prstGeom>
          <a:noFill/>
          <a:ln>
            <a:noFill/>
          </a:ln>
        </p:spPr>
      </p:pic>
      <p:pic>
        <p:nvPicPr>
          <p:cNvPr id="145" name="Google Shape;145;p15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12768089" y="3034103"/>
            <a:ext cx="2300036" cy="24008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46" name="Google Shape;146;p15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3219875" y="6421927"/>
            <a:ext cx="1892491" cy="19754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7" name="Google Shape;147;p15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5556912" y="6303704"/>
            <a:ext cx="2096283" cy="2188131"/>
          </a:xfrm>
          <a:prstGeom prst="rect">
            <a:avLst/>
          </a:prstGeom>
          <a:noFill/>
          <a:ln>
            <a:noFill/>
          </a:ln>
        </p:spPr>
      </p:pic>
      <p:pic>
        <p:nvPicPr>
          <p:cNvPr id="148" name="Google Shape;148;p15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10434721" y="6303727"/>
            <a:ext cx="2096283" cy="2188131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" name="Google Shape;149;p15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7995807" y="6303704"/>
            <a:ext cx="2096283" cy="2188131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" name="Google Shape;150;p15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12873615" y="6407066"/>
            <a:ext cx="1918080" cy="2002121"/>
          </a:xfrm>
          <a:prstGeom prst="rect">
            <a:avLst/>
          </a:prstGeom>
          <a:noFill/>
          <a:ln>
            <a:noFill/>
          </a:ln>
        </p:spPr>
      </p:pic>
      <p:sp>
        <p:nvSpPr>
          <p:cNvPr id="151" name="Google Shape;151;p15"/>
          <p:cNvSpPr txBox="1"/>
          <p:nvPr/>
        </p:nvSpPr>
        <p:spPr>
          <a:xfrm>
            <a:off x="3592706" y="5379244"/>
            <a:ext cx="1392000" cy="43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Causation</a:t>
            </a:r>
            <a:endParaRPr sz="10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2" name="Google Shape;152;p15"/>
          <p:cNvSpPr txBox="1"/>
          <p:nvPr/>
        </p:nvSpPr>
        <p:spPr>
          <a:xfrm>
            <a:off x="5900715" y="5379244"/>
            <a:ext cx="1392000" cy="43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Comparison</a:t>
            </a:r>
            <a:endParaRPr sz="10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3" name="Google Shape;153;p15"/>
          <p:cNvSpPr txBox="1"/>
          <p:nvPr/>
        </p:nvSpPr>
        <p:spPr>
          <a:xfrm>
            <a:off x="8076167" y="5379244"/>
            <a:ext cx="1978500" cy="43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Contextualization</a:t>
            </a:r>
            <a:endParaRPr sz="10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4" name="Google Shape;154;p15"/>
          <p:cNvSpPr txBox="1"/>
          <p:nvPr/>
        </p:nvSpPr>
        <p:spPr>
          <a:xfrm>
            <a:off x="10532275" y="5379244"/>
            <a:ext cx="1978800" cy="43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Continuity and Change over Time</a:t>
            </a:r>
            <a:endParaRPr sz="10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5" name="Google Shape;155;p15"/>
          <p:cNvSpPr txBox="1"/>
          <p:nvPr/>
        </p:nvSpPr>
        <p:spPr>
          <a:xfrm>
            <a:off x="13399732" y="5379244"/>
            <a:ext cx="1392000" cy="43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Evaluating Evidence</a:t>
            </a:r>
            <a:endParaRPr sz="10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6" name="Google Shape;156;p15"/>
          <p:cNvSpPr txBox="1"/>
          <p:nvPr/>
        </p:nvSpPr>
        <p:spPr>
          <a:xfrm>
            <a:off x="3470158" y="8616805"/>
            <a:ext cx="1392000" cy="43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Historical Empathy</a:t>
            </a:r>
            <a:endParaRPr sz="10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7" name="Google Shape;157;p15"/>
          <p:cNvSpPr txBox="1"/>
          <p:nvPr/>
        </p:nvSpPr>
        <p:spPr>
          <a:xfrm>
            <a:off x="5909091" y="8616805"/>
            <a:ext cx="1392000" cy="43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Evaluating Perspective</a:t>
            </a:r>
            <a:endParaRPr sz="10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8" name="Google Shape;158;p15"/>
          <p:cNvSpPr txBox="1"/>
          <p:nvPr/>
        </p:nvSpPr>
        <p:spPr>
          <a:xfrm>
            <a:off x="8271220" y="8616805"/>
            <a:ext cx="1545600" cy="43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Historical Significance</a:t>
            </a:r>
            <a:endParaRPr sz="10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9" name="Google Shape;159;p15"/>
          <p:cNvSpPr txBox="1"/>
          <p:nvPr/>
        </p:nvSpPr>
        <p:spPr>
          <a:xfrm>
            <a:off x="10762041" y="8616805"/>
            <a:ext cx="1429200" cy="43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Quantitative Analysis</a:t>
            </a:r>
            <a:endParaRPr sz="10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60" name="Google Shape;160;p15"/>
          <p:cNvSpPr txBox="1"/>
          <p:nvPr/>
        </p:nvSpPr>
        <p:spPr>
          <a:xfrm>
            <a:off x="13136674" y="8616805"/>
            <a:ext cx="1392000" cy="43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Evaluating Arguments</a:t>
            </a:r>
            <a:endParaRPr sz="10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16"/>
          <p:cNvSpPr/>
          <p:nvPr/>
        </p:nvSpPr>
        <p:spPr>
          <a:xfrm>
            <a:off x="13764167" y="6571628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66" name="Google Shape;166;p16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167" name="Google Shape;167;p16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68" name="Google Shape;168;p16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E95C3D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9" name="Google Shape;169;p16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70" name="Google Shape;170;p16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3</a:t>
              </a:r>
              <a:endParaRPr/>
            </a:p>
          </p:txBody>
        </p:sp>
      </p:grpSp>
      <p:sp>
        <p:nvSpPr>
          <p:cNvPr id="171" name="Google Shape;171;p16"/>
          <p:cNvSpPr/>
          <p:nvPr/>
        </p:nvSpPr>
        <p:spPr>
          <a:xfrm>
            <a:off x="-2628900" y="-1449083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72" name="Google Shape;172;p16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173" name="Google Shape;173;p16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74" name="Google Shape;174;p16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75" name="Google Shape;175;p16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76" name="Google Shape;176;p16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177" name="Google Shape;177;p16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78" name="Google Shape;178;p16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79" name="Google Shape;179;p16"/>
          <p:cNvSpPr txBox="1"/>
          <p:nvPr/>
        </p:nvSpPr>
        <p:spPr>
          <a:xfrm>
            <a:off x="154850" y="1562100"/>
            <a:ext cx="17521200" cy="13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WEIGHTED MULTIPLE CHOICE</a:t>
            </a:r>
            <a:endParaRPr/>
          </a:p>
        </p:txBody>
      </p:sp>
      <p:pic>
        <p:nvPicPr>
          <p:cNvPr id="180" name="Google Shape;180;p16"/>
          <p:cNvPicPr preferRelativeResize="0"/>
          <p:nvPr/>
        </p:nvPicPr>
        <p:blipFill rotWithShape="1">
          <a:blip r:embed="rId4">
            <a:alphaModFix/>
          </a:blip>
          <a:srcRect b="0" l="534" r="544" t="0"/>
          <a:stretch/>
        </p:blipFill>
        <p:spPr>
          <a:xfrm>
            <a:off x="11821049" y="2852996"/>
            <a:ext cx="4538326" cy="5962851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81" name="Google Shape;181;p16"/>
          <p:cNvSpPr txBox="1"/>
          <p:nvPr/>
        </p:nvSpPr>
        <p:spPr>
          <a:xfrm>
            <a:off x="650150" y="3105750"/>
            <a:ext cx="9128100" cy="23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When using “Weighted Multiple Choice” questions, there are not 3 incorrect answers with only 1 correct. Instead, the answers are worth a varying amount of points. Our </a:t>
            </a:r>
            <a:r>
              <a:rPr lang="en-US" sz="28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Formative</a:t>
            </a:r>
            <a:r>
              <a:rPr lang="en-US" sz="28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Assessments will follow one of the following styles:</a:t>
            </a:r>
            <a:endParaRPr sz="1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82" name="Google Shape;182;p16"/>
          <p:cNvSpPr txBox="1"/>
          <p:nvPr/>
        </p:nvSpPr>
        <p:spPr>
          <a:xfrm>
            <a:off x="5860025" y="6035175"/>
            <a:ext cx="4538400" cy="203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OPTION 2- Worth 4 Points</a:t>
            </a:r>
            <a:endParaRPr b="1" sz="20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(Select 2 answers)</a:t>
            </a:r>
            <a:endParaRPr sz="20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The </a:t>
            </a:r>
            <a:r>
              <a:rPr i="1" lang="en-US" sz="2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two </a:t>
            </a:r>
            <a:r>
              <a:rPr i="1" lang="en-US" sz="2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best</a:t>
            </a:r>
            <a:r>
              <a:rPr lang="en-US" sz="2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answers are 2</a:t>
            </a:r>
            <a:r>
              <a:rPr i="1" lang="en-US" sz="2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r>
              <a:rPr lang="en-US" sz="2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points</a:t>
            </a:r>
            <a:endParaRPr sz="20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The </a:t>
            </a:r>
            <a:r>
              <a:rPr i="1" lang="en-US" sz="2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next</a:t>
            </a:r>
            <a:r>
              <a:rPr i="1" lang="en-US" sz="2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-best</a:t>
            </a:r>
            <a:r>
              <a:rPr lang="en-US" sz="2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answer is 1 point </a:t>
            </a:r>
            <a:endParaRPr sz="20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The </a:t>
            </a:r>
            <a:r>
              <a:rPr i="1" lang="en-US" sz="2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incorrect</a:t>
            </a:r>
            <a:r>
              <a:rPr lang="en-US" sz="2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answer is 0 points.</a:t>
            </a:r>
            <a:endParaRPr sz="2000"/>
          </a:p>
        </p:txBody>
      </p:sp>
      <p:sp>
        <p:nvSpPr>
          <p:cNvPr id="183" name="Google Shape;183;p16"/>
          <p:cNvSpPr txBox="1"/>
          <p:nvPr/>
        </p:nvSpPr>
        <p:spPr>
          <a:xfrm>
            <a:off x="650150" y="6035175"/>
            <a:ext cx="4781100" cy="23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OPTION 1- Worth 3 Points</a:t>
            </a:r>
            <a:endParaRPr b="1" sz="20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(Select 1 answer)</a:t>
            </a:r>
            <a:endParaRPr sz="20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The </a:t>
            </a:r>
            <a:r>
              <a:rPr i="1" lang="en-US" sz="2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best</a:t>
            </a:r>
            <a:r>
              <a:rPr lang="en-US" sz="2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answer is 3</a:t>
            </a:r>
            <a:r>
              <a:rPr i="1" lang="en-US" sz="2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r>
              <a:rPr lang="en-US" sz="2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points</a:t>
            </a:r>
            <a:endParaRPr sz="20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The </a:t>
            </a:r>
            <a:r>
              <a:rPr i="1" lang="en-US" sz="2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second-best</a:t>
            </a:r>
            <a:r>
              <a:rPr lang="en-US" sz="2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answer is 2 points</a:t>
            </a:r>
            <a:endParaRPr sz="20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The </a:t>
            </a:r>
            <a:r>
              <a:rPr i="1" lang="en-US" sz="2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third-best</a:t>
            </a:r>
            <a:r>
              <a:rPr lang="en-US" sz="2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answer is 1 point </a:t>
            </a:r>
            <a:endParaRPr sz="20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The </a:t>
            </a:r>
            <a:r>
              <a:rPr i="1" lang="en-US" sz="2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incorrect</a:t>
            </a:r>
            <a:r>
              <a:rPr lang="en-US" sz="2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answer is 0 points.</a:t>
            </a:r>
            <a:endParaRPr sz="20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17"/>
          <p:cNvSpPr txBox="1"/>
          <p:nvPr/>
        </p:nvSpPr>
        <p:spPr>
          <a:xfrm>
            <a:off x="2553980" y="876300"/>
            <a:ext cx="13179900" cy="13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LET’S PRACTICE</a:t>
            </a:r>
            <a:endParaRPr/>
          </a:p>
        </p:txBody>
      </p:sp>
      <p:grpSp>
        <p:nvGrpSpPr>
          <p:cNvPr id="189" name="Google Shape;189;p17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190" name="Google Shape;190;p17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91" name="Google Shape;191;p17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92" name="Google Shape;192;p17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93" name="Google Shape;193;p17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194" name="Google Shape;194;p17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95" name="Google Shape;195;p17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96" name="Google Shape;196;p17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197" name="Google Shape;197;p17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98" name="Google Shape;198;p17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6484F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9" name="Google Shape;199;p17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00" name="Google Shape;200;p17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4</a:t>
              </a:r>
              <a:endParaRPr/>
            </a:p>
          </p:txBody>
        </p:sp>
      </p:grpSp>
      <p:sp>
        <p:nvSpPr>
          <p:cNvPr id="201" name="Google Shape;201;p17"/>
          <p:cNvSpPr/>
          <p:nvPr/>
        </p:nvSpPr>
        <p:spPr>
          <a:xfrm>
            <a:off x="-2845001" y="434334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02" name="Google Shape;202;p17"/>
          <p:cNvSpPr/>
          <p:nvPr/>
        </p:nvSpPr>
        <p:spPr>
          <a:xfrm>
            <a:off x="13601700" y="6142060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03" name="Google Shape;203;p17"/>
          <p:cNvSpPr txBox="1"/>
          <p:nvPr/>
        </p:nvSpPr>
        <p:spPr>
          <a:xfrm>
            <a:off x="676275" y="2819775"/>
            <a:ext cx="11208000" cy="5310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1" lang="en-US" sz="4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Directions: </a:t>
            </a:r>
            <a:endParaRPr sz="40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82600" lvl="0" marL="4572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Inter"/>
              <a:buAutoNum type="arabicPeriod"/>
            </a:pPr>
            <a:r>
              <a:rPr lang="en-US" sz="4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View the map.</a:t>
            </a:r>
            <a:endParaRPr sz="40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40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82600" lvl="0" marL="4572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Inter"/>
              <a:buAutoNum type="arabicPeriod"/>
            </a:pPr>
            <a:r>
              <a:rPr lang="en-US" sz="4000">
                <a:solidFill>
                  <a:schemeClr val="dk1"/>
                </a:solidFill>
                <a:highlight>
                  <a:schemeClr val="lt1"/>
                </a:highlight>
                <a:latin typeface="Inter"/>
                <a:ea typeface="Inter"/>
                <a:cs typeface="Inter"/>
                <a:sym typeface="Inter"/>
              </a:rPr>
              <a:t>Select the statement that </a:t>
            </a:r>
            <a:r>
              <a:rPr i="1" lang="en-US" sz="4000">
                <a:solidFill>
                  <a:schemeClr val="dk1"/>
                </a:solidFill>
                <a:highlight>
                  <a:schemeClr val="lt1"/>
                </a:highlight>
                <a:latin typeface="Inter"/>
                <a:ea typeface="Inter"/>
                <a:cs typeface="Inter"/>
                <a:sym typeface="Inter"/>
              </a:rPr>
              <a:t>best </a:t>
            </a:r>
            <a:r>
              <a:rPr lang="en-US" sz="4000">
                <a:solidFill>
                  <a:schemeClr val="dk1"/>
                </a:solidFill>
                <a:highlight>
                  <a:schemeClr val="lt1"/>
                </a:highlight>
                <a:latin typeface="Inter"/>
                <a:ea typeface="Inter"/>
                <a:cs typeface="Inter"/>
                <a:sym typeface="Inter"/>
              </a:rPr>
              <a:t>supports the conclusion: </a:t>
            </a:r>
            <a:r>
              <a:rPr b="1" lang="en-US" sz="4000">
                <a:solidFill>
                  <a:schemeClr val="dk1"/>
                </a:solidFill>
                <a:highlight>
                  <a:schemeClr val="lt1"/>
                </a:highlight>
                <a:latin typeface="Inter"/>
                <a:ea typeface="Inter"/>
                <a:cs typeface="Inter"/>
                <a:sym typeface="Inter"/>
              </a:rPr>
              <a:t>Most modern-day practicing Daoists reside in Asia.</a:t>
            </a:r>
            <a:endParaRPr b="1" sz="4000">
              <a:solidFill>
                <a:schemeClr val="dk1"/>
              </a:solidFill>
              <a:highlight>
                <a:schemeClr val="lt1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4000">
              <a:solidFill>
                <a:schemeClr val="dk1"/>
              </a:solidFill>
              <a:highlight>
                <a:schemeClr val="lt1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-482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Inter"/>
              <a:buAutoNum type="arabicPeriod"/>
            </a:pPr>
            <a:r>
              <a:rPr lang="en-US" sz="4000">
                <a:solidFill>
                  <a:schemeClr val="dk1"/>
                </a:solidFill>
                <a:highlight>
                  <a:schemeClr val="lt1"/>
                </a:highlight>
                <a:latin typeface="Inter"/>
                <a:ea typeface="Inter"/>
                <a:cs typeface="Inter"/>
                <a:sym typeface="Inter"/>
              </a:rPr>
              <a:t>Justify your answer.</a:t>
            </a:r>
            <a:endParaRPr sz="4000">
              <a:solidFill>
                <a:schemeClr val="dk1"/>
              </a:solidFill>
              <a:highlight>
                <a:schemeClr val="lt1"/>
              </a:highlight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204" name="Google Shape;204;p17"/>
          <p:cNvPicPr preferRelativeResize="0"/>
          <p:nvPr/>
        </p:nvPicPr>
        <p:blipFill rotWithShape="1">
          <a:blip r:embed="rId4">
            <a:alphaModFix/>
          </a:blip>
          <a:srcRect b="0" l="24305" r="24310" t="0"/>
          <a:stretch/>
        </p:blipFill>
        <p:spPr>
          <a:xfrm>
            <a:off x="12337499" y="2266450"/>
            <a:ext cx="5084273" cy="6595001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18"/>
          <p:cNvSpPr/>
          <p:nvPr/>
        </p:nvSpPr>
        <p:spPr>
          <a:xfrm>
            <a:off x="13764167" y="6571628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10" name="Google Shape;210;p18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211" name="Google Shape;211;p18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212" name="Google Shape;212;p18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E95C3D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3" name="Google Shape;213;p18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14" name="Google Shape;214;p18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5</a:t>
              </a:r>
              <a:endParaRPr/>
            </a:p>
          </p:txBody>
        </p:sp>
      </p:grpSp>
      <p:sp>
        <p:nvSpPr>
          <p:cNvPr id="215" name="Google Shape;215;p18"/>
          <p:cNvSpPr/>
          <p:nvPr/>
        </p:nvSpPr>
        <p:spPr>
          <a:xfrm>
            <a:off x="-2628900" y="-1449083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16" name="Google Shape;216;p18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217" name="Google Shape;217;p18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218" name="Google Shape;218;p18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219" name="Google Shape;219;p18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20" name="Google Shape;220;p18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221" name="Google Shape;221;p18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22" name="Google Shape;222;p18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223" name="Google Shape;223;p18"/>
          <p:cNvSpPr txBox="1"/>
          <p:nvPr/>
        </p:nvSpPr>
        <p:spPr>
          <a:xfrm>
            <a:off x="154850" y="876300"/>
            <a:ext cx="17521200" cy="13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CLASS DISCUSSION</a:t>
            </a:r>
            <a:endParaRPr/>
          </a:p>
        </p:txBody>
      </p:sp>
      <p:sp>
        <p:nvSpPr>
          <p:cNvPr id="224" name="Google Shape;224;p18"/>
          <p:cNvSpPr txBox="1"/>
          <p:nvPr/>
        </p:nvSpPr>
        <p:spPr>
          <a:xfrm>
            <a:off x="556200" y="2870400"/>
            <a:ext cx="8591400" cy="617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The formative contains 3 key components for deep, academic discussions:</a:t>
            </a:r>
            <a:endParaRPr sz="30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Inter"/>
              <a:buAutoNum type="arabicPeriod"/>
            </a:pPr>
            <a:r>
              <a:rPr lang="en-US" sz="30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A </a:t>
            </a:r>
            <a:r>
              <a:rPr lang="en-US" sz="3000">
                <a:latin typeface="Inter"/>
                <a:ea typeface="Inter"/>
                <a:cs typeface="Inter"/>
                <a:sym typeface="Inter"/>
              </a:rPr>
              <a:t>T</a:t>
            </a:r>
            <a:r>
              <a:rPr lang="en-US" sz="30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ext to </a:t>
            </a:r>
            <a:r>
              <a:rPr lang="en-US" sz="3000">
                <a:latin typeface="Inter"/>
                <a:ea typeface="Inter"/>
                <a:cs typeface="Inter"/>
                <a:sym typeface="Inter"/>
              </a:rPr>
              <a:t>D</a:t>
            </a:r>
            <a:r>
              <a:rPr lang="en-US" sz="30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iscuss: </a:t>
            </a:r>
            <a:endParaRPr i="1" sz="3000"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3000">
                <a:latin typeface="Inter"/>
                <a:ea typeface="Inter"/>
                <a:cs typeface="Inter"/>
                <a:sym typeface="Inter"/>
              </a:rPr>
              <a:t>What was the main idea of the map?</a:t>
            </a:r>
            <a:endParaRPr i="1" sz="3000"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000">
              <a:latin typeface="Inter"/>
              <a:ea typeface="Inter"/>
              <a:cs typeface="Inter"/>
              <a:sym typeface="Inter"/>
            </a:endParaRPr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Inter"/>
              <a:buAutoNum type="arabicPeriod"/>
            </a:pPr>
            <a:r>
              <a:rPr lang="en-US" sz="30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A </a:t>
            </a:r>
            <a:r>
              <a:rPr lang="en-US" sz="3000">
                <a:latin typeface="Inter"/>
                <a:ea typeface="Inter"/>
                <a:cs typeface="Inter"/>
                <a:sym typeface="Inter"/>
              </a:rPr>
              <a:t>C</a:t>
            </a:r>
            <a:r>
              <a:rPr lang="en-US" sz="30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laim to </a:t>
            </a:r>
            <a:r>
              <a:rPr lang="en-US" sz="3000">
                <a:latin typeface="Inter"/>
                <a:ea typeface="Inter"/>
                <a:cs typeface="Inter"/>
                <a:sym typeface="Inter"/>
              </a:rPr>
              <a:t>A</a:t>
            </a:r>
            <a:r>
              <a:rPr lang="en-US" sz="30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nalyze:</a:t>
            </a:r>
            <a:endParaRPr sz="30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3000">
                <a:latin typeface="Inter"/>
                <a:ea typeface="Inter"/>
                <a:cs typeface="Inter"/>
                <a:sym typeface="Inter"/>
              </a:rPr>
              <a:t>What is the argument of the claim?</a:t>
            </a:r>
            <a:endParaRPr i="1" sz="3000"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000">
              <a:latin typeface="Inter"/>
              <a:ea typeface="Inter"/>
              <a:cs typeface="Inter"/>
              <a:sym typeface="Inter"/>
            </a:endParaRPr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Inter"/>
              <a:buAutoNum type="arabicPeriod"/>
            </a:pPr>
            <a:r>
              <a:rPr lang="en-US" sz="30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Evidence to </a:t>
            </a:r>
            <a:r>
              <a:rPr lang="en-US" sz="3000">
                <a:latin typeface="Inter"/>
                <a:ea typeface="Inter"/>
                <a:cs typeface="Inter"/>
                <a:sym typeface="Inter"/>
              </a:rPr>
              <a:t>S</a:t>
            </a:r>
            <a:r>
              <a:rPr lang="en-US" sz="30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upport an </a:t>
            </a:r>
            <a:r>
              <a:rPr lang="en-US" sz="3000">
                <a:latin typeface="Inter"/>
                <a:ea typeface="Inter"/>
                <a:cs typeface="Inter"/>
                <a:sym typeface="Inter"/>
              </a:rPr>
              <a:t>A</a:t>
            </a:r>
            <a:r>
              <a:rPr lang="en-US" sz="30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rgument</a:t>
            </a:r>
            <a:r>
              <a:rPr lang="en-US" sz="3000">
                <a:latin typeface="Inter"/>
                <a:ea typeface="Inter"/>
                <a:cs typeface="Inter"/>
                <a:sym typeface="Inter"/>
              </a:rPr>
              <a:t>:</a:t>
            </a:r>
            <a:endParaRPr sz="3000"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3000">
                <a:latin typeface="Inter"/>
                <a:ea typeface="Inter"/>
                <a:cs typeface="Inter"/>
                <a:sym typeface="Inter"/>
              </a:rPr>
              <a:t>What was your answer choice? </a:t>
            </a:r>
            <a:endParaRPr i="1" sz="3000"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3000">
                <a:latin typeface="Inter"/>
                <a:ea typeface="Inter"/>
                <a:cs typeface="Inter"/>
                <a:sym typeface="Inter"/>
              </a:rPr>
              <a:t>Why is it the best?</a:t>
            </a:r>
            <a:endParaRPr i="1" sz="3000"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225" name="Google Shape;225;p18"/>
          <p:cNvGrpSpPr/>
          <p:nvPr/>
        </p:nvGrpSpPr>
        <p:grpSpPr>
          <a:xfrm>
            <a:off x="9060158" y="4925009"/>
            <a:ext cx="2504257" cy="1771219"/>
            <a:chOff x="5376825" y="1512437"/>
            <a:chExt cx="3094350" cy="2481394"/>
          </a:xfrm>
        </p:grpSpPr>
        <p:sp>
          <p:nvSpPr>
            <p:cNvPr id="226" name="Google Shape;226;p18"/>
            <p:cNvSpPr/>
            <p:nvPr/>
          </p:nvSpPr>
          <p:spPr>
            <a:xfrm>
              <a:off x="5376825" y="1691400"/>
              <a:ext cx="585300" cy="540300"/>
            </a:xfrm>
            <a:prstGeom prst="ellipse">
              <a:avLst/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" name="Google Shape;227;p18"/>
            <p:cNvSpPr/>
            <p:nvPr/>
          </p:nvSpPr>
          <p:spPr>
            <a:xfrm>
              <a:off x="5436814" y="2335760"/>
              <a:ext cx="465300" cy="11193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8" name="Google Shape;228;p18"/>
            <p:cNvSpPr/>
            <p:nvPr/>
          </p:nvSpPr>
          <p:spPr>
            <a:xfrm>
              <a:off x="7962533" y="2335739"/>
              <a:ext cx="432000" cy="11193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9" name="Google Shape;229;p18"/>
            <p:cNvSpPr/>
            <p:nvPr/>
          </p:nvSpPr>
          <p:spPr>
            <a:xfrm rot="-5400000">
              <a:off x="5859814" y="2686815"/>
              <a:ext cx="345300" cy="11913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0" name="Google Shape;230;p18"/>
            <p:cNvSpPr/>
            <p:nvPr/>
          </p:nvSpPr>
          <p:spPr>
            <a:xfrm rot="-5400000">
              <a:off x="7669031" y="2729508"/>
              <a:ext cx="345300" cy="11058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1" name="Google Shape;231;p18"/>
            <p:cNvSpPr/>
            <p:nvPr/>
          </p:nvSpPr>
          <p:spPr>
            <a:xfrm>
              <a:off x="6162670" y="3109731"/>
              <a:ext cx="465300" cy="8841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2" name="Google Shape;232;p18"/>
            <p:cNvSpPr/>
            <p:nvPr/>
          </p:nvSpPr>
          <p:spPr>
            <a:xfrm>
              <a:off x="7256450" y="3109685"/>
              <a:ext cx="432000" cy="8841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pic>
          <p:nvPicPr>
            <p:cNvPr id="233" name="Google Shape;233;p18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6221237" y="1512437"/>
              <a:ext cx="1310975" cy="13109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34" name="Google Shape;234;p18"/>
            <p:cNvSpPr/>
            <p:nvPr/>
          </p:nvSpPr>
          <p:spPr>
            <a:xfrm>
              <a:off x="7885875" y="1691400"/>
              <a:ext cx="585300" cy="540300"/>
            </a:xfrm>
            <a:prstGeom prst="ellipse">
              <a:avLst/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pic>
        <p:nvPicPr>
          <p:cNvPr id="235" name="Google Shape;235;p18"/>
          <p:cNvPicPr preferRelativeResize="0"/>
          <p:nvPr/>
        </p:nvPicPr>
        <p:blipFill rotWithShape="1">
          <a:blip r:embed="rId5">
            <a:alphaModFix/>
          </a:blip>
          <a:srcRect b="22056" l="52294" r="22043" t="27481"/>
          <a:stretch/>
        </p:blipFill>
        <p:spPr>
          <a:xfrm>
            <a:off x="12499250" y="2270275"/>
            <a:ext cx="4994176" cy="6545574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